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1371600"/>
            <a:ext cx="1063447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A1F1F"/>
                </a:solidFill>
                <a:latin typeface="Arial"/>
              </a:rPr>
              <a:t>CYBERFORGE 2026  ·  IDEATION SUBMISSION  ·  AI SECURITY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828800"/>
            <a:ext cx="10634472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0" b="0" i="0">
                <a:solidFill>
                  <a:srgbClr val="1E1E1E"/>
                </a:solidFill>
                <a:latin typeface="Georgia"/>
              </a:rPr>
              <a:t>VILLE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971800"/>
            <a:ext cx="106344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i="1">
                <a:solidFill>
                  <a:srgbClr val="6B6B6B"/>
                </a:solidFill>
                <a:latin typeface="Georgia"/>
              </a:rPr>
              <a:t>Verified Inference Leak Locator using E-values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77240" y="3703320"/>
            <a:ext cx="1005840" cy="0"/>
          </a:xfrm>
          <a:prstGeom prst="line">
            <a:avLst/>
          </a:prstGeom>
          <a:ln w="19050">
            <a:solidFill>
              <a:srgbClr val="1E1E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77240" y="3931920"/>
            <a:ext cx="9144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2000" b="0" i="0">
                <a:solidFill>
                  <a:srgbClr val="404040"/>
                </a:solidFill>
                <a:latin typeface="Arial"/>
              </a:rPr>
              <a:t>Detecting when a compromised AI inference server is secretly leaking its model weights — without drowning security teams in false alarms.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5669280"/>
            <a:ext cx="1063447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1E1E"/>
                </a:solidFill>
                <a:latin typeface="Arial"/>
              </a:rPr>
              <a:t>Team REIGN  ·  Chittimilla Saitarun  ·  SaiNithin Pokala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6035040"/>
            <a:ext cx="1063447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6B6B6B"/>
                </a:solidFill>
                <a:latin typeface="Arial"/>
              </a:rPr>
              <a:t>Based on arXiv:2610.11843  ·  github.com/Nithyon/ville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1063447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A1F1F"/>
                </a:solidFill>
                <a:latin typeface="Arial"/>
              </a:rPr>
              <a:t>01  ·  PROBLEM STATEMENT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34472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0" i="0">
                <a:solidFill>
                  <a:srgbClr val="1E1E1E"/>
                </a:solidFill>
                <a:latin typeface="Georgia"/>
              </a:rPr>
              <a:t>A hacked inference server can steal the model it serves, hidden inside ordinary-looking answers.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77240" y="2423160"/>
            <a:ext cx="1005840" cy="0"/>
          </a:xfrm>
          <a:prstGeom prst="line">
            <a:avLst/>
          </a:prstGeom>
          <a:ln w="19050">
            <a:solidFill>
              <a:srgbClr val="1E1E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77240" y="2697480"/>
            <a:ext cx="10634472" cy="320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2000" b="0" i="0">
                <a:solidFill>
                  <a:srgbClr val="404040"/>
                </a:solidFill>
                <a:latin typeface="Arial"/>
              </a:rPr>
              <a:t>—  The server holds the model weights and chooses every output token.</a:t>
            </a:r>
          </a:p>
          <a:p>
            <a:pPr algn="l">
              <a:lnSpc>
                <a:spcPct val="145000"/>
              </a:lnSpc>
            </a:pPr>
            <a:r>
              <a:rPr sz="2000" b="0" i="0">
                <a:solidFill>
                  <a:srgbClr val="404040"/>
                </a:solidFill>
                <a:latin typeface="Arial"/>
              </a:rPr>
              <a:t>—  When two next tokens are almost equally likely, picking one or the other can encode a payload bit.</a:t>
            </a:r>
          </a:p>
          <a:p>
            <a:pPr algn="l">
              <a:lnSpc>
                <a:spcPct val="145000"/>
              </a:lnSpc>
            </a:pPr>
            <a:r>
              <a:rPr sz="2000" b="0" i="0">
                <a:solidFill>
                  <a:srgbClr val="404040"/>
                </a:solidFill>
                <a:latin typeface="Arial"/>
              </a:rPr>
              <a:t>—  The text still reads normally, so content filters and DLP see nothing wrong.</a:t>
            </a:r>
          </a:p>
          <a:p>
            <a:pPr algn="l">
              <a:lnSpc>
                <a:spcPct val="145000"/>
              </a:lnSpc>
            </a:pPr>
            <a:r>
              <a:rPr sz="2000" b="0" i="0">
                <a:solidFill>
                  <a:srgbClr val="404040"/>
                </a:solidFill>
                <a:latin typeface="Arial"/>
              </a:rPr>
              <a:t>—  A server must return tokens, so this channel can be monitored and rate-limited — but never fully closed.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5989320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6B6B6B"/>
                </a:solidFill>
                <a:latin typeface="Arial"/>
              </a:rPr>
              <a:t>Threat model: Ortega-Fernandez, Kowalczyk, Warr (2026); Rinberg et al. (2025)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66960" y="6263640"/>
            <a:ext cx="14447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6B6B6B"/>
                </a:solidFill>
                <a:latin typeface="Arial"/>
              </a:rPr>
              <a:t>Team REIGN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1063447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A1F1F"/>
                </a:solidFill>
                <a:latin typeface="Arial"/>
              </a:rPr>
              <a:t>02  ·  WHY WE CHOSE THIS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34472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0" i="0">
                <a:solidFill>
                  <a:srgbClr val="1E1E1E"/>
                </a:solidFill>
                <a:latin typeface="Georgia"/>
              </a:rPr>
              <a:t>Four reasons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77240" y="1920240"/>
            <a:ext cx="5088636" cy="0"/>
          </a:xfrm>
          <a:prstGeom prst="line">
            <a:avLst/>
          </a:prstGeom>
          <a:ln w="19050">
            <a:solidFill>
              <a:srgbClr val="1E1E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77240" y="2057400"/>
            <a:ext cx="5088636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i="0">
                <a:solidFill>
                  <a:srgbClr val="1E1E1E"/>
                </a:solidFill>
                <a:latin typeface="Arial"/>
              </a:rPr>
              <a:t>The stakes are high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468880"/>
            <a:ext cx="5088636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rgbClr val="404040"/>
                </a:solidFill>
                <a:latin typeface="Arial"/>
              </a:rPr>
              <a:t>Model weights are among an AI company’s most valuable assets. Once copied, they cannot be taken back.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323076" y="1920240"/>
            <a:ext cx="5088636" cy="0"/>
          </a:xfrm>
          <a:prstGeom prst="line">
            <a:avLst/>
          </a:prstGeom>
          <a:ln w="19050">
            <a:solidFill>
              <a:srgbClr val="1E1E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323076" y="2057400"/>
            <a:ext cx="5088636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i="0">
                <a:solidFill>
                  <a:srgbClr val="1E1E1E"/>
                </a:solidFill>
                <a:latin typeface="Arial"/>
              </a:rPr>
              <a:t>It is under-defended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23076" y="2468880"/>
            <a:ext cx="5088636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rgbClr val="404040"/>
                </a:solidFill>
                <a:latin typeface="Arial"/>
              </a:rPr>
              <a:t>Most AI security work protects the prompt side. Few tools watch the server that runs the model.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77240" y="3794760"/>
            <a:ext cx="5088636" cy="0"/>
          </a:xfrm>
          <a:prstGeom prst="line">
            <a:avLst/>
          </a:prstGeom>
          <a:ln w="19050">
            <a:solidFill>
              <a:srgbClr val="1E1E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77240" y="3931920"/>
            <a:ext cx="5088636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i="0">
                <a:solidFill>
                  <a:srgbClr val="1E1E1E"/>
                </a:solidFill>
                <a:latin typeface="Arial"/>
              </a:rPr>
              <a:t>The science is new and solid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343400"/>
            <a:ext cx="5088636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rgbClr val="404040"/>
                </a:solidFill>
                <a:latin typeface="Arial"/>
              </a:rPr>
              <a:t>Published 8 Oct 2026, accepted as an oral at a NeurIPS 2026 workshop, with a formal proof.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323076" y="3794760"/>
            <a:ext cx="5088636" cy="0"/>
          </a:xfrm>
          <a:prstGeom prst="line">
            <a:avLst/>
          </a:prstGeom>
          <a:ln w="19050">
            <a:solidFill>
              <a:srgbClr val="1E1E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23076" y="3931920"/>
            <a:ext cx="5088636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i="0">
                <a:solidFill>
                  <a:srgbClr val="1E1E1E"/>
                </a:solidFill>
                <a:latin typeface="Arial"/>
              </a:rPr>
              <a:t>It can be reproduced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3076" y="4343400"/>
            <a:ext cx="5088636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rgbClr val="404040"/>
                </a:solidFill>
                <a:latin typeface="Arial"/>
              </a:rPr>
              <a:t>Open models, a public dataset and every formula are in the paper. No official code exists yet.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66960" y="6263640"/>
            <a:ext cx="14447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6B6B6B"/>
                </a:solidFill>
                <a:latin typeface="Arial"/>
              </a:rPr>
              <a:t>Team REIGN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1063447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A1F1F"/>
                </a:solidFill>
                <a:latin typeface="Arial"/>
              </a:rPr>
              <a:t>03  ·  THE RESEARCH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34472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800" b="0" i="0">
                <a:solidFill>
                  <a:srgbClr val="1E1E1E"/>
                </a:solidFill>
                <a:latin typeface="Georgia"/>
              </a:rPr>
              <a:t>“Anytime-valid detection of LLM weight exfiltration”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600200"/>
            <a:ext cx="1063447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04040"/>
                </a:solidFill>
                <a:latin typeface="Arial"/>
              </a:rPr>
              <a:t>I. Ortega-Fernandez, M. Kowalczyk, K. Warr — MATS Research, NASK, Anthropic  ·  arXiv:2610.11843  ·  NeurIPS 2026 Workshop “E-Values: From Statistics to ML” (oral)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" y="2377440"/>
          <a:ext cx="10634472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7236"/>
                <a:gridCol w="2658618"/>
                <a:gridCol w="2658618"/>
              </a:tblGrid>
              <a:tr h="530352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AF8F3"/>
                          </a:solidFill>
                          <a:latin typeface="Arial"/>
                        </a:rPr>
                        <a:t>Finding (4 models, 1,000 streams of 250 responses)</a:t>
                      </a:r>
                    </a:p>
                  </a:txBody>
                  <a:tcPr marL="109728" marR="109728" anchor="ctr">
                    <a:solidFill>
                      <a:srgbClr val="1E1E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AF8F3"/>
                          </a:solidFill>
                          <a:latin typeface="Arial"/>
                        </a:rPr>
                        <a:t>E-process</a:t>
                      </a:r>
                    </a:p>
                  </a:txBody>
                  <a:tcPr marL="109728" marR="109728" anchor="ctr">
                    <a:solidFill>
                      <a:srgbClr val="1E1E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AF8F3"/>
                          </a:solidFill>
                          <a:latin typeface="Arial"/>
                        </a:rPr>
                        <a:t>Per-token alarm</a:t>
                      </a:r>
                    </a:p>
                  </a:txBody>
                  <a:tcPr marL="109728" marR="109728" anchor="ctr">
                    <a:solidFill>
                      <a:srgbClr val="1E1E1E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Seed-blind attack detected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Median responses to alarm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6–14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Honest streams falsely alarmed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0%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≈100%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False-alarm guarantee over time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≤ 1%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none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240" y="5989320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6B6B6B"/>
                </a:solidFill>
                <a:latin typeface="Arial"/>
              </a:rPr>
              <a:t>All figures from the paper (Table 1). Models: Llama-3.2-3B, OLMoE-1B-7B, Qwen3-32B, Qwen3-30B-A3B. Prompts: LMSYS-Chat-1M.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66960" y="6263640"/>
            <a:ext cx="14447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6B6B6B"/>
                </a:solidFill>
                <a:latin typeface="Arial"/>
              </a:rPr>
              <a:t>Team REIGN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1063447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A1F1F"/>
                </a:solidFill>
                <a:latin typeface="Arial"/>
              </a:rPr>
              <a:t>04  ·  THE KEY INSIGHT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34472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0" i="0">
                <a:solidFill>
                  <a:srgbClr val="1E1E1E"/>
                </a:solidFill>
                <a:latin typeface="Georgia"/>
              </a:rPr>
              <a:t>It is not whether a token differs on replay — it is where it differs.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514600"/>
            <a:ext cx="50292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5400" b="0" i="0">
                <a:solidFill>
                  <a:srgbClr val="1E1E1E"/>
                </a:solidFill>
                <a:latin typeface="Georgia"/>
              </a:rPr>
              <a:t>41–87%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611880"/>
            <a:ext cx="484632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 i="0">
                <a:solidFill>
                  <a:srgbClr val="404040"/>
                </a:solidFill>
                <a:latin typeface="Arial"/>
              </a:rPr>
              <a:t>of honest responses already contain a replay mismatch, caused by GPU numerical noise. Counting mismatches alone is useless.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55080" y="2514600"/>
            <a:ext cx="50292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5400" b="0" i="0">
                <a:solidFill>
                  <a:srgbClr val="7A1F1F"/>
                </a:solidFill>
                <a:latin typeface="Georgia"/>
              </a:rPr>
              <a:t>&lt; 0.1%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5080" y="3611880"/>
            <a:ext cx="484632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 i="0">
                <a:solidFill>
                  <a:srgbClr val="404040"/>
                </a:solidFill>
                <a:latin typeface="Arial"/>
              </a:rPr>
              <a:t>benign mismatch rate at wide seeded margins, versus 10–40% at near-ties. A wide-margin mismatch is hard to explain by noise.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5989320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6B6B6B"/>
                </a:solidFill>
                <a:latin typeface="Arial"/>
              </a:rPr>
              <a:t>Source: arXiv:2610.11843, Appendix A, Table 2 and Figure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66960" y="6263640"/>
            <a:ext cx="14447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6B6B6B"/>
                </a:solidFill>
                <a:latin typeface="Arial"/>
              </a:rPr>
              <a:t>Team REIGN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1063447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A1F1F"/>
                </a:solidFill>
                <a:latin typeface="Arial"/>
              </a:rPr>
              <a:t>05  ·  PROPOSED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34472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0" i="0">
                <a:solidFill>
                  <a:srgbClr val="1E1E1E"/>
                </a:solidFill>
                <a:latin typeface="Georgia"/>
              </a:rPr>
              <a:t>How VILLE works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783080"/>
          <a:ext cx="10634471" cy="3584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757"/>
                <a:gridCol w="1807860"/>
                <a:gridCol w="7975854"/>
              </a:tblGrid>
              <a:tr h="512064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AF8F3"/>
                          </a:solidFill>
                          <a:latin typeface="Arial"/>
                        </a:rPr>
                        <a:t>Step</a:t>
                      </a:r>
                    </a:p>
                  </a:txBody>
                  <a:tcPr marL="109728" marR="109728" anchor="ctr">
                    <a:solidFill>
                      <a:srgbClr val="1E1E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AF8F3"/>
                          </a:solidFill>
                          <a:latin typeface="Arial"/>
                        </a:rPr>
                        <a:t>Stage</a:t>
                      </a:r>
                    </a:p>
                  </a:txBody>
                  <a:tcPr marL="109728" marR="109728" anchor="ctr">
                    <a:solidFill>
                      <a:srgbClr val="1E1E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AF8F3"/>
                          </a:solidFill>
                          <a:latin typeface="Arial"/>
                        </a:rPr>
                        <a:t>What happens</a:t>
                      </a:r>
                    </a:p>
                  </a:txBody>
                  <a:tcPr marL="109728" marR="109728" anchor="ctr">
                    <a:solidFill>
                      <a:srgbClr val="1E1E1E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Serve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Production server answers with a committed sampling seed (Gumbel–Max)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Replay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Trusted verifier recomputes the token the seed prescribes at every position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Record each mismatch and its seeded margin; build 7 nested margin events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Calibrate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On trusted benign traffic, bound each event’s rate (Clopper–Pearson)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Accumulate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After each response, update the e-process: evidence grows only on sustained excess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Alert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1E1E"/>
                          </a:solidFill>
                          <a:latin typeface="Arial"/>
                        </a:rPr>
                        <a:t>Evidence ≥ 200 → incident raised for the security team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5989320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6B6B6B"/>
                </a:solidFill>
                <a:latin typeface="Arial"/>
              </a:rPr>
              <a:t>Method as specified in arXiv:2610.11843, Section 2 and Appendix B (α = γ = 0.005, c = 0.5)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66960" y="6263640"/>
            <a:ext cx="14447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6B6B6B"/>
                </a:solidFill>
                <a:latin typeface="Arial"/>
              </a:rPr>
              <a:t>Team REIGN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1063447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A7A7"/>
                </a:solidFill>
                <a:latin typeface="Arial"/>
              </a:rPr>
              <a:t>06  ·  INNOVATION &amp; UNIQUENESS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34472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200" b="0" i="0">
                <a:solidFill>
                  <a:srgbClr val="FAF8F3"/>
                </a:solidFill>
                <a:latin typeface="Georgia"/>
              </a:rPr>
              <a:t>Check after every response, forever — and the chance of ever raising a false alarm stays below 1%.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77240" y="2743200"/>
            <a:ext cx="1005840" cy="0"/>
          </a:xfrm>
          <a:prstGeom prst="line">
            <a:avLst/>
          </a:prstGeom>
          <a:ln w="19050">
            <a:solidFill>
              <a:srgbClr val="FAF8F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77240" y="3017520"/>
            <a:ext cx="10634472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2000" b="0" i="0">
                <a:solidFill>
                  <a:srgbClr val="D6D2CA"/>
                </a:solidFill>
                <a:latin typeface="Arial"/>
              </a:rPr>
              <a:t>—  Combines weak evidence across many responses instead of judging single tokens</a:t>
            </a:r>
          </a:p>
          <a:p>
            <a:pPr algn="l">
              <a:lnSpc>
                <a:spcPct val="150000"/>
              </a:lnSpc>
            </a:pPr>
            <a:r>
              <a:rPr sz="2000" b="0" i="0">
                <a:solidFill>
                  <a:srgbClr val="D6D2CA"/>
                </a:solidFill>
                <a:latin typeface="Arial"/>
              </a:rPr>
              <a:t>—  No threshold is tuned on attack data — seven margin levels are averaged</a:t>
            </a:r>
          </a:p>
          <a:p>
            <a:pPr algn="l">
              <a:lnSpc>
                <a:spcPct val="150000"/>
              </a:lnSpc>
            </a:pPr>
            <a:r>
              <a:rPr sz="2000" b="0" i="0">
                <a:solidFill>
                  <a:srgbClr val="D6D2CA"/>
                </a:solidFill>
                <a:latin typeface="Arial"/>
              </a:rPr>
              <a:t>—  Guarantee proven via Ville’s inequality; holds however long monitoring runs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66960" y="6263640"/>
            <a:ext cx="14447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9A968E"/>
                </a:solidFill>
                <a:latin typeface="Arial"/>
              </a:rPr>
              <a:t>Team REIGN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1063447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A1F1F"/>
                </a:solidFill>
                <a:latin typeface="Arial"/>
              </a:rPr>
              <a:t>07  ·  WHAT TEAM REIGN ADDS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34472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0" i="0">
                <a:solidFill>
                  <a:srgbClr val="1E1E1E"/>
                </a:solidFill>
                <a:latin typeface="Georgia"/>
              </a:rPr>
              <a:t>The paper gives the detector. We turn it into a defence system.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77240" y="2057400"/>
            <a:ext cx="5088636" cy="0"/>
          </a:xfrm>
          <a:prstGeom prst="line">
            <a:avLst/>
          </a:prstGeom>
          <a:ln w="19050">
            <a:solidFill>
              <a:srgbClr val="1E1E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77240" y="2194560"/>
            <a:ext cx="5088636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i="0">
                <a:solidFill>
                  <a:srgbClr val="1E1E1E"/>
                </a:solidFill>
                <a:latin typeface="Arial"/>
              </a:rPr>
              <a:t>1 · Drop-in sidecar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606040"/>
            <a:ext cx="5088636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 i="0">
                <a:solidFill>
                  <a:srgbClr val="404040"/>
                </a:solidFill>
                <a:latin typeface="Arial"/>
              </a:rPr>
              <a:t>Packaged monitor that sits next to any inference server, with SIEM-ready alerts and an audit log.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323076" y="2057400"/>
            <a:ext cx="5088636" cy="0"/>
          </a:xfrm>
          <a:prstGeom prst="line">
            <a:avLst/>
          </a:prstGeom>
          <a:ln w="19050">
            <a:solidFill>
              <a:srgbClr val="1E1E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323076" y="2194560"/>
            <a:ext cx="5088636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i="0">
                <a:solidFill>
                  <a:srgbClr val="1E1E1E"/>
                </a:solidFill>
                <a:latin typeface="Arial"/>
              </a:rPr>
              <a:t>2 · Calibration-drift guard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23076" y="2606040"/>
            <a:ext cx="5088636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 i="0">
                <a:solidFill>
                  <a:srgbClr val="404040"/>
                </a:solidFill>
                <a:latin typeface="Arial"/>
              </a:rPr>
              <a:t>The paper’s guarantee needs calibration to transfer. We detect prompt or serving-stack drift and trigger recalibration automatically.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77240" y="3931920"/>
            <a:ext cx="5088636" cy="0"/>
          </a:xfrm>
          <a:prstGeom prst="line">
            <a:avLst/>
          </a:prstGeom>
          <a:ln w="19050">
            <a:solidFill>
              <a:srgbClr val="1E1E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77240" y="4069080"/>
            <a:ext cx="5088636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i="0">
                <a:solidFill>
                  <a:srgbClr val="1E1E1E"/>
                </a:solidFill>
                <a:latin typeface="Arial"/>
              </a:rPr>
              <a:t>3 · Respond, not just detect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480560"/>
            <a:ext cx="5088636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 i="0">
                <a:solidFill>
                  <a:srgbClr val="404040"/>
                </a:solidFill>
                <a:latin typeface="Arial"/>
              </a:rPr>
              <a:t>As evidence rises, automatically withhold logprobs and tighten rate limits — the attacker’s decoder depends on them.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323076" y="3931920"/>
            <a:ext cx="5088636" cy="0"/>
          </a:xfrm>
          <a:prstGeom prst="line">
            <a:avLst/>
          </a:prstGeom>
          <a:ln w="19050">
            <a:solidFill>
              <a:srgbClr val="1E1E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23076" y="4069080"/>
            <a:ext cx="5088636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i="0">
                <a:solidFill>
                  <a:srgbClr val="1E1E1E"/>
                </a:solidFill>
                <a:latin typeface="Arial"/>
              </a:rPr>
              <a:t>4 · One view of both sides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3076" y="4480560"/>
            <a:ext cx="5088636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 i="0">
                <a:solidFill>
                  <a:srgbClr val="404040"/>
                </a:solidFill>
                <a:latin typeface="Arial"/>
              </a:rPr>
              <a:t>Server-side VILLE plus prompt-side garak scans and NeMo Guardrails in a single SOC dashboard, with Nemotron-written incident summaries.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989320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6B6B6B"/>
                </a:solidFill>
                <a:latin typeface="Arial"/>
              </a:rPr>
              <a:t>Items 1–4 are our proposals; the detector and its guarantee are the paper’s.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66960" y="6263640"/>
            <a:ext cx="14447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6B6B6B"/>
                </a:solidFill>
                <a:latin typeface="Arial"/>
              </a:rPr>
              <a:t>Team REIGN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1063447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A1F1F"/>
                </a:solidFill>
                <a:latin typeface="Arial"/>
              </a:rPr>
              <a:t>08  ·  PROPOSED TECHNOLOGY STACK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34472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0" i="0">
                <a:solidFill>
                  <a:srgbClr val="1E1E1E"/>
                </a:solidFill>
                <a:latin typeface="Georgia"/>
              </a:rPr>
              <a:t>Open source end to end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783080"/>
          <a:ext cx="1063447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5720"/>
                <a:gridCol w="7018751"/>
              </a:tblGrid>
              <a:tr h="54864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AF8F3"/>
                          </a:solidFill>
                          <a:latin typeface="Arial"/>
                        </a:rPr>
                        <a:t>Component</a:t>
                      </a:r>
                    </a:p>
                  </a:txBody>
                  <a:tcPr marL="109728" marR="109728" anchor="ctr">
                    <a:solidFill>
                      <a:srgbClr val="1E1E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AF8F3"/>
                          </a:solidFill>
                          <a:latin typeface="Arial"/>
                        </a:rPr>
                        <a:t>Purpose</a:t>
                      </a:r>
                    </a:p>
                  </a:txBody>
                  <a:tcPr marL="109728" marR="109728" anchor="ctr">
                    <a:solidFill>
                      <a:srgbClr val="1E1E1E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NVIDIA Nemotron (open weights)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The model being protected; drafts plain-language incident reports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TensorRT-LLM or vLLM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Production inference server with seeded sampling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Hugging Face Transformers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Independent trusted verifier for replay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Python, NumPy, SciPy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E-process monitor and calibration</a:t>
                      </a:r>
                    </a:p>
                  </a:txBody>
                  <a:tcPr marL="109728" marR="109728" anchor="ctr">
                    <a:solidFill>
                      <a:srgbClr val="F0ECE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NVIDIA garak, NeMo Guardrails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1E1E"/>
                          </a:solidFill>
                          <a:latin typeface="Arial"/>
                        </a:rPr>
                        <a:t>Prompt-side testing and protection, complementing VILLE</a:t>
                      </a:r>
                    </a:p>
                  </a:txBody>
                  <a:tcPr marL="109728" marR="109728" anchor="ctr">
                    <a:solidFill>
                      <a:srgbClr val="FAF8F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5989320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6B6B6B"/>
                </a:solidFill>
                <a:latin typeface="Arial"/>
              </a:rPr>
              <a:t>Reproduction targets the paper’s setup first: bfloat16, temperature 1, top-k 50, top-p 0.95, ≤ 512 output tokens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66960" y="6263640"/>
            <a:ext cx="14447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6B6B6B"/>
                </a:solidFill>
                <a:latin typeface="Arial"/>
              </a:rPr>
              <a:t>Team REIGN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1063447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A1F1F"/>
                </a:solidFill>
                <a:latin typeface="Arial"/>
              </a:rPr>
              <a:t>09  ·  FEASIBILITY &amp; KNOWN LIMITS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34472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0" i="0">
                <a:solidFill>
                  <a:srgbClr val="1E1E1E"/>
                </a:solidFill>
                <a:latin typeface="Georgia"/>
              </a:rPr>
              <a:t>What the paper says it cannot yet do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77240" y="1920240"/>
            <a:ext cx="5088636" cy="0"/>
          </a:xfrm>
          <a:prstGeom prst="line">
            <a:avLst/>
          </a:prstGeom>
          <a:ln w="19050">
            <a:solidFill>
              <a:srgbClr val="1E1E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77240" y="2057400"/>
            <a:ext cx="5088636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i="0">
                <a:solidFill>
                  <a:srgbClr val="1E1E1E"/>
                </a:solidFill>
                <a:latin typeface="Arial"/>
              </a:rPr>
              <a:t>Slow, seed-aware attackers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468880"/>
            <a:ext cx="5088636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rgbClr val="404040"/>
                </a:solidFill>
                <a:latin typeface="Arial"/>
              </a:rPr>
              <a:t>Attacks sending a few hundredths of a bit per token can go undetected within 250 responses.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323076" y="1920240"/>
            <a:ext cx="5088636" cy="0"/>
          </a:xfrm>
          <a:prstGeom prst="line">
            <a:avLst/>
          </a:prstGeom>
          <a:ln w="19050">
            <a:solidFill>
              <a:srgbClr val="1E1E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323076" y="2057400"/>
            <a:ext cx="5088636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i="0">
                <a:solidFill>
                  <a:srgbClr val="1E1E1E"/>
                </a:solidFill>
                <a:latin typeface="Arial"/>
              </a:rPr>
              <a:t>Noisier model stacks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23076" y="2468880"/>
            <a:ext cx="5088636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rgbClr val="404040"/>
                </a:solidFill>
                <a:latin typeface="Arial"/>
              </a:rPr>
              <a:t>Both mixture-of-experts models showed 3–4× more benign mismatches, giving attackers more cover.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77240" y="3794760"/>
            <a:ext cx="5088636" cy="0"/>
          </a:xfrm>
          <a:prstGeom prst="line">
            <a:avLst/>
          </a:prstGeom>
          <a:ln w="19050">
            <a:solidFill>
              <a:srgbClr val="1E1E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77240" y="3931920"/>
            <a:ext cx="5088636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i="0">
                <a:solidFill>
                  <a:srgbClr val="1E1E1E"/>
                </a:solidFill>
                <a:latin typeface="Arial"/>
              </a:rPr>
              <a:t>Calibration must transfer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343400"/>
            <a:ext cx="5088636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rgbClr val="404040"/>
                </a:solidFill>
                <a:latin typeface="Arial"/>
              </a:rPr>
              <a:t>The guarantee assumes the same prompts, model, hardware and serving stack as calibration.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323076" y="3794760"/>
            <a:ext cx="5088636" cy="0"/>
          </a:xfrm>
          <a:prstGeom prst="line">
            <a:avLst/>
          </a:prstGeom>
          <a:ln w="19050">
            <a:solidFill>
              <a:srgbClr val="1E1E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23076" y="3931920"/>
            <a:ext cx="5088636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i="0">
                <a:solidFill>
                  <a:srgbClr val="1E1E1E"/>
                </a:solidFill>
                <a:latin typeface="Arial"/>
              </a:rPr>
              <a:t>Small secrets still escape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3076" y="4343400"/>
            <a:ext cx="5088636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rgbClr val="404040"/>
                </a:solidFill>
                <a:latin typeface="Arial"/>
              </a:rPr>
              <a:t>Low rates slow bulk weight theft, but do not stop leaking short secrets such as keys.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66960" y="6263640"/>
            <a:ext cx="14447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 i="0">
                <a:solidFill>
                  <a:srgbClr val="6B6B6B"/>
                </a:solidFill>
                <a:latin typeface="Arial"/>
              </a:rPr>
              <a:t>Team REIGN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48640"/>
            <a:ext cx="1063447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A1F1F"/>
                </a:solidFill>
                <a:latin typeface="Arial"/>
              </a:rPr>
              <a:t>10  ·  FUTURE SCOPE &amp; IMPACT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34472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0" i="0">
                <a:solidFill>
                  <a:srgbClr val="1E1E1E"/>
                </a:solidFill>
                <a:latin typeface="Georgia"/>
              </a:rPr>
              <a:t>Our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83080"/>
            <a:ext cx="10634472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900" b="0" i="0">
                <a:solidFill>
                  <a:srgbClr val="404040"/>
                </a:solidFill>
                <a:latin typeface="Arial"/>
              </a:rPr>
              <a:t>1.  Reproduce the paper’s results on Llama-3.2-3B with open code (our implementation).</a:t>
            </a:r>
          </a:p>
          <a:p>
            <a:pPr algn="l">
              <a:lnSpc>
                <a:spcPct val="145000"/>
              </a:lnSpc>
            </a:pPr>
            <a:r>
              <a:rPr sz="1900" b="0" i="0">
                <a:solidFill>
                  <a:srgbClr val="404040"/>
                </a:solidFill>
                <a:latin typeface="Arial"/>
              </a:rPr>
              <a:t>2.  Extend to an e-process on the continuous fixed-seed score — the paper’s stated future work — to catch slower attackers.</a:t>
            </a:r>
          </a:p>
          <a:p>
            <a:pPr algn="l">
              <a:lnSpc>
                <a:spcPct val="145000"/>
              </a:lnSpc>
            </a:pPr>
            <a:r>
              <a:rPr sz="1900" b="0" i="0">
                <a:solidFill>
                  <a:srgbClr val="404040"/>
                </a:solidFill>
                <a:latin typeface="Arial"/>
              </a:rPr>
              <a:t>3.  Ship our additions: sidecar, drift guard, automatic response and the unified SOC view.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77240" y="4069080"/>
            <a:ext cx="1005840" cy="0"/>
          </a:xfrm>
          <a:prstGeom prst="line">
            <a:avLst/>
          </a:prstGeom>
          <a:ln w="19050">
            <a:solidFill>
              <a:srgbClr val="1E1E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77240" y="4251960"/>
            <a:ext cx="10634472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 i="0">
                <a:solidFill>
                  <a:srgbClr val="6B6B6B"/>
                </a:solidFill>
                <a:latin typeface="Arial"/>
              </a:rPr>
              <a:t>References (VILLE is independent, unofficial work based on these)</a:t>
            </a:r>
          </a:p>
          <a:p>
            <a:pPr algn="l">
              <a:lnSpc>
                <a:spcPct val="135000"/>
              </a:lnSpc>
            </a:pPr>
            <a:r>
              <a:rPr sz="1200" b="0" i="0">
                <a:solidFill>
                  <a:srgbClr val="6B6B6B"/>
                </a:solidFill>
                <a:latin typeface="Arial"/>
              </a:rPr>
              <a:t>Ortega-Fernandez, Kowalczyk, Warr — Anytime-valid detection of LLM weight exfiltration, arXiv:2610.11843 (2026)</a:t>
            </a:r>
          </a:p>
          <a:p>
            <a:pPr algn="l">
              <a:lnSpc>
                <a:spcPct val="135000"/>
              </a:lnSpc>
            </a:pPr>
            <a:r>
              <a:rPr sz="1200" b="0" i="0">
                <a:solidFill>
                  <a:srgbClr val="6B6B6B"/>
                </a:solidFill>
                <a:latin typeface="Arial"/>
              </a:rPr>
              <a:t>Rinberg et al. — Verifying LLM inference to detect model weight exfiltration, arXiv:2511.02620 (2025)</a:t>
            </a:r>
          </a:p>
          <a:p>
            <a:pPr algn="l">
              <a:lnSpc>
                <a:spcPct val="135000"/>
              </a:lnSpc>
            </a:pPr>
            <a:r>
              <a:rPr sz="1200" b="0" i="0">
                <a:solidFill>
                  <a:srgbClr val="6B6B6B"/>
                </a:solidFill>
                <a:latin typeface="Arial"/>
              </a:rPr>
              <a:t>Karvonen et al. — DiFR: Inference verification despite nondeterminism, arXiv:2511.20621 (2025)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5989320"/>
            <a:ext cx="1063447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E1E1E"/>
                </a:solidFill>
                <a:latin typeface="Arial"/>
              </a:rPr>
              <a:t>Team REIGN  ·  Chittimilla Saitarun  ·  SaiNithin Pokala  ·  github.com/Nithyon/ville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